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41"/>
  </p:notesMasterIdLst>
  <p:sldIdLst>
    <p:sldId id="256" r:id="rId3"/>
    <p:sldId id="257" r:id="rId4"/>
    <p:sldId id="312" r:id="rId5"/>
    <p:sldId id="313" r:id="rId6"/>
    <p:sldId id="288" r:id="rId7"/>
    <p:sldId id="289" r:id="rId8"/>
    <p:sldId id="290" r:id="rId9"/>
    <p:sldId id="291" r:id="rId10"/>
    <p:sldId id="258" r:id="rId11"/>
    <p:sldId id="293" r:id="rId12"/>
    <p:sldId id="259" r:id="rId13"/>
    <p:sldId id="294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9" r:id="rId23"/>
    <p:sldId id="270" r:id="rId24"/>
    <p:sldId id="271" r:id="rId25"/>
    <p:sldId id="305" r:id="rId26"/>
    <p:sldId id="272" r:id="rId27"/>
    <p:sldId id="310" r:id="rId28"/>
    <p:sldId id="311" r:id="rId29"/>
    <p:sldId id="268" r:id="rId30"/>
    <p:sldId id="299" r:id="rId31"/>
    <p:sldId id="295" r:id="rId32"/>
    <p:sldId id="296" r:id="rId33"/>
    <p:sldId id="297" r:id="rId34"/>
    <p:sldId id="298" r:id="rId35"/>
    <p:sldId id="304" r:id="rId36"/>
    <p:sldId id="315" r:id="rId37"/>
    <p:sldId id="316" r:id="rId38"/>
    <p:sldId id="314" r:id="rId39"/>
    <p:sldId id="282" r:id="rId40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3B91"/>
    <a:srgbClr val="944283"/>
    <a:srgbClr val="7F2D82"/>
    <a:srgbClr val="764283"/>
    <a:srgbClr val="095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08201-7638-244A-8D70-080CDF1F7895}" type="datetimeFigureOut">
              <a:rPr lang="es-ES_tradnl" smtClean="0"/>
              <a:t>15/11/2018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los estilos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50A29-C914-F841-A8DB-DBE17762FACD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623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45603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837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9525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0907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0251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42526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77414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59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16563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599928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230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15/11/2018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841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svg"/><Relationship Id="rId5" Type="http://schemas.openxmlformats.org/officeDocument/2006/relationships/image" Target="../media/image37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45.png"/><Relationship Id="rId18" Type="http://schemas.openxmlformats.org/officeDocument/2006/relationships/image" Target="../media/image62.svg"/><Relationship Id="rId26" Type="http://schemas.openxmlformats.org/officeDocument/2006/relationships/image" Target="../media/image70.svg"/><Relationship Id="rId3" Type="http://schemas.openxmlformats.org/officeDocument/2006/relationships/image" Target="../media/image40.png"/><Relationship Id="rId21" Type="http://schemas.openxmlformats.org/officeDocument/2006/relationships/image" Target="../media/image49.png"/><Relationship Id="rId7" Type="http://schemas.openxmlformats.org/officeDocument/2006/relationships/image" Target="../media/image42.png"/><Relationship Id="rId12" Type="http://schemas.openxmlformats.org/officeDocument/2006/relationships/image" Target="../media/image56.svg"/><Relationship Id="rId17" Type="http://schemas.openxmlformats.org/officeDocument/2006/relationships/image" Target="../media/image47.png"/><Relationship Id="rId25" Type="http://schemas.openxmlformats.org/officeDocument/2006/relationships/image" Target="../media/image51.png"/><Relationship Id="rId2" Type="http://schemas.openxmlformats.org/officeDocument/2006/relationships/image" Target="../media/image35.png"/><Relationship Id="rId16" Type="http://schemas.openxmlformats.org/officeDocument/2006/relationships/image" Target="../media/image60.sv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svg"/><Relationship Id="rId11" Type="http://schemas.openxmlformats.org/officeDocument/2006/relationships/image" Target="../media/image44.png"/><Relationship Id="rId24" Type="http://schemas.openxmlformats.org/officeDocument/2006/relationships/image" Target="../media/image68.svg"/><Relationship Id="rId5" Type="http://schemas.openxmlformats.org/officeDocument/2006/relationships/image" Target="../media/image41.png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10" Type="http://schemas.openxmlformats.org/officeDocument/2006/relationships/image" Target="../media/image54.svg"/><Relationship Id="rId19" Type="http://schemas.openxmlformats.org/officeDocument/2006/relationships/image" Target="../media/image48.png"/><Relationship Id="rId4" Type="http://schemas.openxmlformats.org/officeDocument/2006/relationships/image" Target="../media/image48.svg"/><Relationship Id="rId9" Type="http://schemas.openxmlformats.org/officeDocument/2006/relationships/image" Target="../media/image43.png"/><Relationship Id="rId14" Type="http://schemas.openxmlformats.org/officeDocument/2006/relationships/image" Target="../media/image58.svg"/><Relationship Id="rId22" Type="http://schemas.openxmlformats.org/officeDocument/2006/relationships/image" Target="../media/image6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Cultura Agil </a:t>
            </a:r>
          </a:p>
          <a:p>
            <a:pPr algn="ctr"/>
            <a:r>
              <a:rPr lang="es-CO" sz="28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  <a:endParaRPr lang="es-CO" sz="40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endParaRPr lang="nl-NL" sz="1400" dirty="0">
              <a:solidFill>
                <a:schemeClr val="bg1"/>
              </a:solidFill>
            </a:endParaRPr>
          </a:p>
          <a:p>
            <a:pPr algn="ctr"/>
            <a:r>
              <a:rPr lang="nl-NL" sz="1200" dirty="0">
                <a:solidFill>
                  <a:schemeClr val="bg1"/>
                </a:solidFill>
              </a:rPr>
              <a:t>IN-RD-02, Versión 9.0 de 20170629</a:t>
            </a:r>
            <a:endParaRPr lang="pt-BR" sz="1200" dirty="0">
              <a:solidFill>
                <a:schemeClr val="bg1"/>
              </a:solidFill>
            </a:endParaRPr>
          </a:p>
          <a:p>
            <a:pPr algn="r">
              <a:lnSpc>
                <a:spcPct val="100000"/>
              </a:lnSpc>
            </a:pPr>
            <a:endParaRPr lang="es-CO" sz="4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651288" y="2275929"/>
            <a:ext cx="3998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i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“Una locura es hacer la misma cosa una y otra vez esperando obtener resultados diferentes si buscas resultados distintos, no hagas siempre lo mismo”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98" y="1472772"/>
            <a:ext cx="1936448" cy="25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1795997" y="2747027"/>
            <a:ext cx="63666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i="1" dirty="0">
                <a:solidFill>
                  <a:schemeClr val="accent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Y porque sufrimos desarrollando software</a:t>
            </a:r>
            <a:endParaRPr lang="es-ES_tradnl" sz="2400" b="1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963" y="1657473"/>
            <a:ext cx="1502638" cy="99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5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774" y="1312873"/>
            <a:ext cx="4563323" cy="34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341893" y="1180747"/>
            <a:ext cx="4805083" cy="366656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3926541" y="426078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1968</a:t>
            </a:r>
          </a:p>
        </p:txBody>
      </p:sp>
    </p:spTree>
    <p:extLst>
      <p:ext uri="{BB962C8B-B14F-4D97-AF65-F5344CB8AC3E}">
        <p14:creationId xmlns:p14="http://schemas.microsoft.com/office/powerpoint/2010/main" val="3741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74" y="194736"/>
            <a:ext cx="4803533" cy="489318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3926541" y="426078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WATERFALL-MODEL</a:t>
            </a:r>
          </a:p>
        </p:txBody>
      </p:sp>
    </p:spTree>
    <p:extLst>
      <p:ext uri="{BB962C8B-B14F-4D97-AF65-F5344CB8AC3E}">
        <p14:creationId xmlns:p14="http://schemas.microsoft.com/office/powerpoint/2010/main" val="37912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134762" y="425986"/>
            <a:ext cx="48678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LA FORMA EN QUE </a:t>
            </a:r>
          </a:p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HACEMOS EL SOFTWARE</a:t>
            </a:r>
          </a:p>
        </p:txBody>
      </p:sp>
      <p:pic>
        <p:nvPicPr>
          <p:cNvPr id="7" name="Picture 2" descr="Resultado de imagen para construcción de casa">
            <a:extLst>
              <a:ext uri="{FF2B5EF4-FFF2-40B4-BE49-F238E27FC236}">
                <a16:creationId xmlns:a16="http://schemas.microsoft.com/office/drawing/2014/main" id="{E74DAF89-41C5-44C2-873F-A25025096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920" y="1985845"/>
            <a:ext cx="33718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n relacionada">
            <a:extLst>
              <a:ext uri="{FF2B5EF4-FFF2-40B4-BE49-F238E27FC236}">
                <a16:creationId xmlns:a16="http://schemas.microsoft.com/office/drawing/2014/main" id="{95B7C7F7-B519-44BA-AD61-68EF3BDAB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74" y="2210195"/>
            <a:ext cx="3205025" cy="19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D159EE0-231E-4402-A4F2-7E51C291378E}"/>
              </a:ext>
            </a:extLst>
          </p:cNvPr>
          <p:cNvSpPr txBox="1"/>
          <p:nvPr/>
        </p:nvSpPr>
        <p:spPr>
          <a:xfrm>
            <a:off x="4237735" y="2710038"/>
            <a:ext cx="729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5400" b="1" dirty="0">
                <a:solidFill>
                  <a:srgbClr val="E83B91"/>
                </a:solidFill>
              </a:rPr>
              <a:t>=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443061" y="1819373"/>
            <a:ext cx="8201318" cy="2658359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328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7" name="Picture 2" descr="Resultado de imagen para uml">
            <a:extLst>
              <a:ext uri="{FF2B5EF4-FFF2-40B4-BE49-F238E27FC236}">
                <a16:creationId xmlns:a16="http://schemas.microsoft.com/office/drawing/2014/main" id="{ED6FEA92-ED35-4840-B78F-F7626C1A5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59" y="1842804"/>
            <a:ext cx="3411172" cy="19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n para uml logo">
            <a:extLst>
              <a:ext uri="{FF2B5EF4-FFF2-40B4-BE49-F238E27FC236}">
                <a16:creationId xmlns:a16="http://schemas.microsoft.com/office/drawing/2014/main" id="{505471A0-533A-4414-BB93-59931634F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925" y="3059169"/>
            <a:ext cx="743237" cy="77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sultado de imagen para Plano">
            <a:extLst>
              <a:ext uri="{FF2B5EF4-FFF2-40B4-BE49-F238E27FC236}">
                <a16:creationId xmlns:a16="http://schemas.microsoft.com/office/drawing/2014/main" id="{B3F1FC84-0B1A-4C80-8A3D-9E0D9624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069" y="1842804"/>
            <a:ext cx="4014823" cy="191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4134762" y="425986"/>
            <a:ext cx="4867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DISEÑO PREVIO E INAMOVIBLE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506836" y="1710687"/>
            <a:ext cx="8182466" cy="2201137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22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9279"/>
            <a:ext cx="4979337" cy="1559859"/>
          </a:xfrm>
          <a:prstGeom prst="rect">
            <a:avLst/>
          </a:prstGeom>
        </p:spPr>
      </p:pic>
      <p:pic>
        <p:nvPicPr>
          <p:cNvPr id="7" name="Picture 2" descr="Resultado de imagen para gantt proyecto de software cascada">
            <a:extLst>
              <a:ext uri="{FF2B5EF4-FFF2-40B4-BE49-F238E27FC236}">
                <a16:creationId xmlns:a16="http://schemas.microsoft.com/office/drawing/2014/main" id="{DDFC5405-B19C-4D7D-A304-1818C3CB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068" y="1347852"/>
            <a:ext cx="5562772" cy="335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711443" y="1207334"/>
            <a:ext cx="5986021" cy="363874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16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22" name="Picture 2" descr="Resultado de imagen para dark va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629" y="1466851"/>
            <a:ext cx="6019784" cy="310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461155" y="1395168"/>
            <a:ext cx="6259398" cy="3280528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Rectángulo 23"/>
          <p:cNvSpPr/>
          <p:nvPr/>
        </p:nvSpPr>
        <p:spPr>
          <a:xfrm>
            <a:off x="4134762" y="425986"/>
            <a:ext cx="4867835" cy="40011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642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Arial" charset="0"/>
                <a:cs typeface="Arial" charset="0"/>
              </a:rPr>
              <a:t>PROYECTOS DARTH VADER</a:t>
            </a:r>
          </a:p>
        </p:txBody>
      </p:sp>
    </p:spTree>
    <p:extLst>
      <p:ext uri="{BB962C8B-B14F-4D97-AF65-F5344CB8AC3E}">
        <p14:creationId xmlns:p14="http://schemas.microsoft.com/office/powerpoint/2010/main" val="127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135394" y="482248"/>
            <a:ext cx="7218032" cy="4289778"/>
          </a:xfrm>
          <a:prstGeom prst="rect">
            <a:avLst/>
          </a:prstGeom>
          <a:solidFill>
            <a:schemeClr val="bg1"/>
          </a:solidFill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0A5845-49F3-457C-AEE1-3B48AD3DCE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74553" y="601822"/>
            <a:ext cx="6866147" cy="408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503B329-B213-4800-B0A6-74FD3B068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491485"/>
            <a:ext cx="6496049" cy="4190096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352549" y="485774"/>
            <a:ext cx="6496051" cy="421957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613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979337" cy="15598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691" y="4401671"/>
            <a:ext cx="1745669" cy="56477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6397813" y="305370"/>
            <a:ext cx="2356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Mapa Personal</a:t>
            </a:r>
            <a:endParaRPr lang="es-ES_tradnl" sz="2400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CDC800-E091-44A7-8CB3-7A256804E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4" t="1400" r="1239" b="5543"/>
          <a:stretch/>
        </p:blipFill>
        <p:spPr>
          <a:xfrm>
            <a:off x="1802428" y="1082877"/>
            <a:ext cx="5065112" cy="37696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994" y="1260810"/>
            <a:ext cx="4828852" cy="362816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253007" y="1178352"/>
            <a:ext cx="4967926" cy="3799001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25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26"/>
            <a:ext cx="4979337" cy="155985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261426B-6401-4CCA-A2AD-18D40211B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97" y="1337908"/>
            <a:ext cx="7274403" cy="340600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895350" y="1266825"/>
            <a:ext cx="7448550" cy="357187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70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lego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357" y="239765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93" y="1709241"/>
            <a:ext cx="3321838" cy="3085468"/>
          </a:xfrm>
          <a:prstGeom prst="rect">
            <a:avLst/>
          </a:prstGeom>
        </p:spPr>
      </p:pic>
      <p:sp>
        <p:nvSpPr>
          <p:cNvPr id="9" name="Rectángulo redondeado 8"/>
          <p:cNvSpPr/>
          <p:nvPr/>
        </p:nvSpPr>
        <p:spPr>
          <a:xfrm>
            <a:off x="5110538" y="164350"/>
            <a:ext cx="3091542" cy="1774589"/>
          </a:xfrm>
          <a:prstGeom prst="roundRect">
            <a:avLst/>
          </a:prstGeom>
          <a:noFill/>
          <a:ln>
            <a:solidFill>
              <a:srgbClr val="76428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/>
              <a:t>Tradicional</a:t>
            </a:r>
          </a:p>
          <a:p>
            <a:endParaRPr lang="es-CO" b="1" dirty="0"/>
          </a:p>
          <a:p>
            <a:r>
              <a:rPr lang="es-CO" dirty="0"/>
              <a:t>45 </a:t>
            </a:r>
            <a:r>
              <a:rPr lang="es-CO" dirty="0" err="1"/>
              <a:t>Seg</a:t>
            </a:r>
            <a:r>
              <a:rPr lang="es-CO" dirty="0"/>
              <a:t> - Diseño</a:t>
            </a:r>
          </a:p>
          <a:p>
            <a:r>
              <a:rPr lang="es-CO" dirty="0"/>
              <a:t>1:15 min - Construcción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5110538" y="2124637"/>
            <a:ext cx="3120701" cy="2895512"/>
          </a:xfrm>
          <a:prstGeom prst="roundRect">
            <a:avLst/>
          </a:prstGeom>
          <a:noFill/>
          <a:ln>
            <a:solidFill>
              <a:srgbClr val="94428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/>
              <a:t>Ágil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 - Diseño Inicial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(IT1)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-Retrospectiva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(IT2)</a:t>
            </a:r>
          </a:p>
          <a:p>
            <a:r>
              <a:rPr lang="es-CO" sz="2000" dirty="0"/>
              <a:t>10 </a:t>
            </a:r>
            <a:r>
              <a:rPr lang="es-CO" sz="2000" dirty="0" err="1"/>
              <a:t>seg</a:t>
            </a:r>
            <a:r>
              <a:rPr lang="es-CO" sz="2000" dirty="0"/>
              <a:t>-Retrospectiva</a:t>
            </a:r>
          </a:p>
          <a:p>
            <a:r>
              <a:rPr lang="es-CO" sz="2000" dirty="0"/>
              <a:t>30 </a:t>
            </a:r>
            <a:r>
              <a:rPr lang="es-CO" sz="2000" dirty="0" err="1"/>
              <a:t>seg</a:t>
            </a:r>
            <a:r>
              <a:rPr lang="es-CO" sz="2000" dirty="0"/>
              <a:t>-Construcción (IT3)</a:t>
            </a:r>
          </a:p>
          <a:p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2013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885000" y="2162300"/>
            <a:ext cx="406255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CO" sz="3600" b="1" dirty="0">
                <a:solidFill>
                  <a:schemeClr val="bg1"/>
                </a:solidFill>
                <a:latin typeface="Arial Hebrew Scholar" charset="-79"/>
                <a:ea typeface="Arial Hebrew Scholar" charset="-79"/>
                <a:cs typeface="Arial Hebrew Scholar" charset="-79"/>
              </a:rPr>
              <a:t>Alternativa AGIL</a:t>
            </a: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732256" y="350572"/>
            <a:ext cx="42703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CONSTRUCCIÓN SOFTWARE</a:t>
            </a:r>
          </a:p>
          <a:p>
            <a:pPr algn="r"/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 ITERATIVO E INCREMENTAL</a:t>
            </a:r>
            <a:endParaRPr lang="es-ES" sz="20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2" descr="http://2.bp.blogspot.com/-Bb-NLUE5Zjc/VFTxMt1zEKI/AAAAAAAAAQc/fn2c-Ed3bME/s1600/itera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26" y="1543151"/>
            <a:ext cx="5788550" cy="156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4.bp.blogspot.com/-Hr0pi64aKGE/VFTxSSM2ngI/AAAAAAAAAQk/XH_3-JkxNl8/s1600/incremen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67" y="3424704"/>
            <a:ext cx="5788509" cy="156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/>
          <p:cNvSpPr/>
          <p:nvPr/>
        </p:nvSpPr>
        <p:spPr>
          <a:xfrm>
            <a:off x="1673895" y="1277512"/>
            <a:ext cx="10887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Ágil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1638127" y="3093080"/>
            <a:ext cx="13676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Forma No Ágil</a:t>
            </a: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75415"/>
            <a:ext cx="4979337" cy="155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2" y="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37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Valores ágiles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DCFA58CC-2F75-A947-9737-2CE95A1EA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21675" y="992997"/>
            <a:ext cx="1034584" cy="106593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81477DD-9A44-6846-9E36-31E739109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22528" y="1080471"/>
            <a:ext cx="1159988" cy="98755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A3E4F2CC-1BBC-2147-8101-B02EFC2FD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2184929" y="2936248"/>
            <a:ext cx="1308072" cy="872048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CA3019A8-BE05-124D-B49E-51E5AB8707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663479" y="2807334"/>
            <a:ext cx="1097286" cy="987556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BC9DE190-8DA0-5647-9029-7AE7226B6BA9}"/>
              </a:ext>
            </a:extLst>
          </p:cNvPr>
          <p:cNvSpPr/>
          <p:nvPr/>
        </p:nvSpPr>
        <p:spPr>
          <a:xfrm>
            <a:off x="1570389" y="2110080"/>
            <a:ext cx="2537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Individuos e interacciones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procesos y herramientas.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E555A5F0-A2FD-AE4E-B691-D1E5014C894F}"/>
              </a:ext>
            </a:extLst>
          </p:cNvPr>
          <p:cNvSpPr/>
          <p:nvPr/>
        </p:nvSpPr>
        <p:spPr>
          <a:xfrm>
            <a:off x="5003018" y="2110080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Productos funcionando 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documentación extensiva.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F0ED250-3607-A946-9D1B-7EA31892A206}"/>
              </a:ext>
            </a:extLst>
          </p:cNvPr>
          <p:cNvSpPr/>
          <p:nvPr/>
        </p:nvSpPr>
        <p:spPr>
          <a:xfrm>
            <a:off x="1657475" y="3859053"/>
            <a:ext cx="23629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Colaboración entre áreas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negociación contractual.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7199A1E5-12E9-D147-AC5D-E2CF3A5E9A31}"/>
              </a:ext>
            </a:extLst>
          </p:cNvPr>
          <p:cNvSpPr/>
          <p:nvPr/>
        </p:nvSpPr>
        <p:spPr>
          <a:xfrm>
            <a:off x="5090103" y="3859053"/>
            <a:ext cx="2188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Respuesta ante el cambio</a:t>
            </a:r>
          </a:p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200" b="0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sobre seguir un plan.</a:t>
            </a:r>
          </a:p>
        </p:txBody>
      </p:sp>
    </p:spTree>
    <p:extLst>
      <p:ext uri="{BB962C8B-B14F-4D97-AF65-F5344CB8AC3E}">
        <p14:creationId xmlns:p14="http://schemas.microsoft.com/office/powerpoint/2010/main" val="235044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Principios ágiles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96CFDCA-183A-5048-8A38-B69AE43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69814" y="1342395"/>
            <a:ext cx="860094" cy="79837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593CCD9-F016-264B-B691-5CF3FE235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286451" y="1399859"/>
            <a:ext cx="911257" cy="6834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9A319C4-9BBB-AC44-80F0-2040D1D6B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585583" y="1305683"/>
            <a:ext cx="939940" cy="87179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A1922E4-B7FA-374C-9C96-087CF22AC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022507" y="1408205"/>
            <a:ext cx="666750" cy="66675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CF43BB1-24F3-F048-8EB7-3DE013C9D5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6207839" y="1343374"/>
            <a:ext cx="749149" cy="74914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4DD2666-DFD2-1140-BBE1-9AF0EF2C40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7550162" y="1462560"/>
            <a:ext cx="625746" cy="62574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BDC1A69-A169-7044-BD85-02E706ADAA9B}"/>
              </a:ext>
            </a:extLst>
          </p:cNvPr>
          <p:cNvSpPr txBox="1">
            <a:spLocks/>
          </p:cNvSpPr>
          <p:nvPr/>
        </p:nvSpPr>
        <p:spPr>
          <a:xfrm>
            <a:off x="902792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Satisfacción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Del cliente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F327BAA-05C0-8243-BF96-5E8212CAE25B}"/>
              </a:ext>
            </a:extLst>
          </p:cNvPr>
          <p:cNvSpPr txBox="1">
            <a:spLocks/>
          </p:cNvSpPr>
          <p:nvPr/>
        </p:nvSpPr>
        <p:spPr>
          <a:xfrm>
            <a:off x="2245010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Los cambios son bienvenidos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0F321E-2BA4-1647-ACAB-F04A820042CB}"/>
              </a:ext>
            </a:extLst>
          </p:cNvPr>
          <p:cNvSpPr txBox="1">
            <a:spLocks/>
          </p:cNvSpPr>
          <p:nvPr/>
        </p:nvSpPr>
        <p:spPr>
          <a:xfrm>
            <a:off x="355848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Entrega frecuente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8FB916-B00A-C744-A208-BE618FD2A253}"/>
              </a:ext>
            </a:extLst>
          </p:cNvPr>
          <p:cNvSpPr txBox="1">
            <a:spLocks/>
          </p:cNvSpPr>
          <p:nvPr/>
        </p:nvSpPr>
        <p:spPr>
          <a:xfrm>
            <a:off x="4858813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Trabajo colaborativo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A0CB74-6B36-4147-9DEF-07A7F62E375E}"/>
              </a:ext>
            </a:extLst>
          </p:cNvPr>
          <p:cNvSpPr txBox="1">
            <a:spLocks/>
          </p:cNvSpPr>
          <p:nvPr/>
        </p:nvSpPr>
        <p:spPr>
          <a:xfrm>
            <a:off x="608534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Motivados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CCE19D9-55B1-F04B-8857-7ECB3A61C909}"/>
              </a:ext>
            </a:extLst>
          </p:cNvPr>
          <p:cNvSpPr txBox="1">
            <a:spLocks/>
          </p:cNvSpPr>
          <p:nvPr/>
        </p:nvSpPr>
        <p:spPr>
          <a:xfrm>
            <a:off x="7365966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Comunicación cara a cara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73AE3A68-17B5-2F44-A947-E00F3A1B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2358533" y="3011790"/>
            <a:ext cx="767092" cy="76709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7BC7F185-5A09-E043-B350-70D0A5845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>
            <a:off x="1006865" y="3002339"/>
            <a:ext cx="785993" cy="785993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85C861EB-9EBD-FE42-8663-768DC2B0D9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xmlns="" r:embed="rId20"/>
              </a:ext>
            </a:extLst>
          </a:blip>
          <a:stretch>
            <a:fillRect/>
          </a:stretch>
        </p:blipFill>
        <p:spPr>
          <a:xfrm>
            <a:off x="3628833" y="2968615"/>
            <a:ext cx="853440" cy="85344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46AC066F-49B8-904F-AAE3-4853F2437E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xmlns="" r:embed="rId22"/>
              </a:ext>
            </a:extLst>
          </a:blip>
          <a:stretch>
            <a:fillRect/>
          </a:stretch>
        </p:blipFill>
        <p:spPr>
          <a:xfrm>
            <a:off x="4961128" y="3000582"/>
            <a:ext cx="789509" cy="789507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5414BF79-7759-824B-82E1-E88348763C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xmlns="" r:embed="rId24"/>
              </a:ext>
            </a:extLst>
          </a:blip>
          <a:stretch>
            <a:fillRect/>
          </a:stretch>
        </p:blipFill>
        <p:spPr>
          <a:xfrm>
            <a:off x="6215837" y="3028759"/>
            <a:ext cx="733153" cy="733153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20DCD9CD-2EEA-8346-82EA-2593FE500F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xmlns="" r:embed="rId26"/>
              </a:ext>
            </a:extLst>
          </a:blip>
          <a:stretch>
            <a:fillRect/>
          </a:stretch>
        </p:blipFill>
        <p:spPr>
          <a:xfrm>
            <a:off x="7484760" y="3013769"/>
            <a:ext cx="756551" cy="75655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CBD0F097-EF64-204D-9CC8-9AEBD8537A58}"/>
              </a:ext>
            </a:extLst>
          </p:cNvPr>
          <p:cNvSpPr txBox="1">
            <a:spLocks/>
          </p:cNvSpPr>
          <p:nvPr/>
        </p:nvSpPr>
        <p:spPr>
          <a:xfrm>
            <a:off x="680963" y="3875648"/>
            <a:ext cx="1383555" cy="445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La principal medida de progresos es producto funcionando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B0FACD0-BC37-C84D-B680-B0A0A51098C6}"/>
              </a:ext>
            </a:extLst>
          </p:cNvPr>
          <p:cNvSpPr txBox="1">
            <a:spLocks/>
          </p:cNvSpPr>
          <p:nvPr/>
        </p:nvSpPr>
        <p:spPr>
          <a:xfrm>
            <a:off x="2245010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Desarrollo sostenible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F8B600E-C3AE-5D46-9B94-33C9261FC89E}"/>
              </a:ext>
            </a:extLst>
          </p:cNvPr>
          <p:cNvSpPr txBox="1">
            <a:spLocks/>
          </p:cNvSpPr>
          <p:nvPr/>
        </p:nvSpPr>
        <p:spPr>
          <a:xfrm>
            <a:off x="3558484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Excelencia técnica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F6CC7B3-F5BD-BE48-AAD6-3EB0AA3BDB97}"/>
              </a:ext>
            </a:extLst>
          </p:cNvPr>
          <p:cNvSpPr txBox="1">
            <a:spLocks/>
          </p:cNvSpPr>
          <p:nvPr/>
        </p:nvSpPr>
        <p:spPr>
          <a:xfrm>
            <a:off x="4858813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Simplicidad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A79A2BA-2922-B641-9001-A9DB2B0F3EE1}"/>
              </a:ext>
            </a:extLst>
          </p:cNvPr>
          <p:cNvSpPr txBox="1">
            <a:spLocks/>
          </p:cNvSpPr>
          <p:nvPr/>
        </p:nvSpPr>
        <p:spPr>
          <a:xfrm>
            <a:off x="5996193" y="3861004"/>
            <a:ext cx="1226531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auto-organizados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190F7-EFF2-644A-9523-F27810E2F18E}"/>
              </a:ext>
            </a:extLst>
          </p:cNvPr>
          <p:cNvSpPr txBox="1">
            <a:spLocks/>
          </p:cNvSpPr>
          <p:nvPr/>
        </p:nvSpPr>
        <p:spPr>
          <a:xfrm>
            <a:off x="7365966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1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Mejora Continua</a:t>
            </a:r>
            <a:endParaRPr kumimoji="0" lang="en-US" sz="1100" b="0" i="1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39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146730" y="156277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Valores Ágiles – </a:t>
            </a:r>
            <a:r>
              <a:rPr kumimoji="0" lang="es-ES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The</a:t>
            </a:r>
            <a:r>
              <a:rPr kumimoji="0" lang="es-ES" sz="3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Experian </a:t>
            </a:r>
            <a:r>
              <a:rPr kumimoji="0" lang="es-ES" sz="3400" b="1" i="0" u="none" strike="noStrike" kern="1200" cap="none" spc="0" normalizeH="0" baseline="0" noProof="0" dirty="0" err="1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Way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D8E340-B733-4A6E-B183-0370D96DE05A}"/>
              </a:ext>
            </a:extLst>
          </p:cNvPr>
          <p:cNvSpPr txBox="1">
            <a:spLocks/>
          </p:cNvSpPr>
          <p:nvPr/>
        </p:nvSpPr>
        <p:spPr>
          <a:xfrm>
            <a:off x="904875" y="3173738"/>
            <a:ext cx="7701995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4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Principios Ágiles – Código de Honor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979337" cy="1559859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7F2D82">
                <a:tint val="45000"/>
                <a:satMod val="400000"/>
              </a:srgbClr>
            </a:duotone>
          </a:blip>
          <a:srcRect l="13104" t="11979" r="14568" b="6771"/>
          <a:stretch/>
        </p:blipFill>
        <p:spPr>
          <a:xfrm>
            <a:off x="1200150" y="919413"/>
            <a:ext cx="6477000" cy="4090737"/>
          </a:xfrm>
          <a:prstGeom prst="rect">
            <a:avLst/>
          </a:prstGeom>
        </p:spPr>
      </p:pic>
      <p:sp>
        <p:nvSpPr>
          <p:cNvPr id="15" name="Rectángulo 14"/>
          <p:cNvSpPr/>
          <p:nvPr/>
        </p:nvSpPr>
        <p:spPr>
          <a:xfrm>
            <a:off x="4930220" y="350572"/>
            <a:ext cx="40723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000" b="1" dirty="0" smtClean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AGILIDAD</a:t>
            </a:r>
            <a:endParaRPr lang="es-CO" sz="2000" b="1" dirty="0">
              <a:solidFill>
                <a:srgbClr val="944283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34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315191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del juego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152900" y="350572"/>
            <a:ext cx="48496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800" b="1" dirty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¿Cómo se consiguen estos </a:t>
            </a:r>
            <a:r>
              <a:rPr lang="es-CO" sz="2800" b="1" dirty="0" smtClean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beneficios</a:t>
            </a:r>
            <a:endParaRPr lang="es-CO" sz="2800" b="1" dirty="0">
              <a:solidFill>
                <a:srgbClr val="944283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979337" cy="155985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8000" t="12267" r="24857" b="11505"/>
          <a:stretch/>
        </p:blipFill>
        <p:spPr>
          <a:xfrm>
            <a:off x="1916989" y="1670385"/>
            <a:ext cx="3455111" cy="314101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803868" y="1559860"/>
            <a:ext cx="3701582" cy="332322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6171031" y="2600297"/>
            <a:ext cx="25528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ADAPTACIÓN</a:t>
            </a:r>
            <a:endParaRPr lang="es-CO" sz="2400" dirty="0">
              <a:solidFill>
                <a:srgbClr val="E83B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5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5886123" y="2493688"/>
            <a:ext cx="27387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400" b="1" dirty="0">
                <a:solidFill>
                  <a:srgbClr val="E83B91"/>
                </a:solidFill>
                <a:latin typeface="Arial" charset="0"/>
                <a:ea typeface="Arial" charset="0"/>
                <a:cs typeface="Arial" charset="0"/>
              </a:rPr>
              <a:t>COLABORACIÓN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979337" cy="155985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502004" y="1184878"/>
            <a:ext cx="4006392" cy="3638747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236" t="11294" r="18103" b="10797"/>
          <a:stretch/>
        </p:blipFill>
        <p:spPr bwMode="auto">
          <a:xfrm>
            <a:off x="777067" y="1630492"/>
            <a:ext cx="4856898" cy="2993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ángulo 8"/>
          <p:cNvSpPr/>
          <p:nvPr/>
        </p:nvSpPr>
        <p:spPr>
          <a:xfrm>
            <a:off x="4152900" y="350572"/>
            <a:ext cx="48496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CO" sz="2800" b="1" dirty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¿Cómo se consiguen estos </a:t>
            </a:r>
            <a:r>
              <a:rPr lang="es-CO" sz="2800" b="1" dirty="0" smtClean="0">
                <a:solidFill>
                  <a:srgbClr val="944283"/>
                </a:solidFill>
                <a:latin typeface="Arial" charset="0"/>
                <a:ea typeface="Arial" charset="0"/>
                <a:cs typeface="Arial" charset="0"/>
              </a:rPr>
              <a:t>beneficios</a:t>
            </a:r>
            <a:endParaRPr lang="es-CO" sz="2800" b="1" dirty="0">
              <a:solidFill>
                <a:srgbClr val="944283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5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979337" cy="1559859"/>
          </a:xfrm>
          <a:prstGeom prst="rect">
            <a:avLst/>
          </a:prstGeom>
        </p:spPr>
      </p:pic>
      <p:pic>
        <p:nvPicPr>
          <p:cNvPr id="9" name="Picture 2" descr="Resultado de imagen para mejora contin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18" y="1351451"/>
            <a:ext cx="3584781" cy="342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075" y="188565"/>
            <a:ext cx="5163760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101599"/>
            <a:ext cx="4979337" cy="1559859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1552371" y="1143000"/>
            <a:ext cx="5982109" cy="3646071"/>
            <a:chOff x="1552370" y="1333500"/>
            <a:chExt cx="5982109" cy="3646071"/>
          </a:xfrm>
        </p:grpSpPr>
        <p:sp>
          <p:nvSpPr>
            <p:cNvPr id="2" name="Rectángulo 1"/>
            <p:cNvSpPr/>
            <p:nvPr/>
          </p:nvSpPr>
          <p:spPr>
            <a:xfrm>
              <a:off x="1552370" y="1333500"/>
              <a:ext cx="5982109" cy="495300"/>
            </a:xfrm>
            <a:prstGeom prst="rect">
              <a:avLst/>
            </a:prstGeom>
            <a:solidFill>
              <a:srgbClr val="E83B91"/>
            </a:solidFill>
            <a:ln>
              <a:solidFill>
                <a:srgbClr val="E83B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2000" dirty="0" smtClean="0">
                  <a:solidFill>
                    <a:schemeClr val="bg1"/>
                  </a:solidFill>
                </a:rPr>
                <a:t>Es Cuestión de </a:t>
              </a:r>
              <a:r>
                <a:rPr lang="es-CO" sz="2000" b="1" dirty="0" smtClean="0">
                  <a:solidFill>
                    <a:schemeClr val="bg1"/>
                  </a:solidFill>
                </a:rPr>
                <a:t>CULTURA</a:t>
              </a:r>
              <a:endParaRPr lang="es-CO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E83B91">
                  <a:tint val="45000"/>
                  <a:satMod val="400000"/>
                </a:srgbClr>
              </a:duotone>
            </a:blip>
            <a:srcRect l="2847" t="9198" r="4399" b="3301"/>
            <a:stretch/>
          </p:blipFill>
          <p:spPr>
            <a:xfrm>
              <a:off x="1552371" y="1828800"/>
              <a:ext cx="5940630" cy="31507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611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395168" y="1470581"/>
            <a:ext cx="6070862" cy="3318235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4" descr="Agilidad y los proyectos">
            <a:extLst>
              <a:ext uri="{FF2B5EF4-FFF2-40B4-BE49-F238E27FC236}">
                <a16:creationId xmlns:a16="http://schemas.microsoft.com/office/drawing/2014/main" id="{3165C5AE-D346-43DA-9E07-B9EBF36EF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196" y="1615493"/>
            <a:ext cx="5784806" cy="302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2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1026" name="Picture 2" descr="https://www.scaledagileframework.com/wp-content/uploads/2018/07/BP_45_Essenti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4" y="1752600"/>
            <a:ext cx="7926144" cy="31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aled Agile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337" y="1233211"/>
            <a:ext cx="3505200" cy="35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31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5" name="Picture 2" descr="https://i2.wp.com/julibetancur.files.wordpress.com/2015/08/scrum.png?w=1000&amp;h=&amp;crop&amp;ssl=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1814" r="4981" b="1814"/>
          <a:stretch/>
        </p:blipFill>
        <p:spPr bwMode="auto">
          <a:xfrm rot="21168427">
            <a:off x="559198" y="1643390"/>
            <a:ext cx="4256823" cy="287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2" r="4848" b="4400"/>
          <a:stretch/>
        </p:blipFill>
        <p:spPr bwMode="auto">
          <a:xfrm rot="519949">
            <a:off x="5491865" y="1555485"/>
            <a:ext cx="3318169" cy="298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6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05" y="626728"/>
            <a:ext cx="5429695" cy="407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02"/>
            <a:ext cx="9144000" cy="51435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1878105" y="3215574"/>
            <a:ext cx="53877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5400" b="1" dirty="0">
                <a:solidFill>
                  <a:srgbClr val="E83B91"/>
                </a:solidFill>
                <a:latin typeface="Arial Black" charset="0"/>
                <a:ea typeface="Arial Black" charset="0"/>
                <a:cs typeface="Arial Black" charset="0"/>
              </a:rPr>
              <a:t>GRACIAS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589577" y="4274520"/>
            <a:ext cx="366274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Stefanini Colombia</a:t>
            </a:r>
          </a:p>
          <a:p>
            <a:pPr algn="ctr"/>
            <a:r>
              <a:rPr lang="es-CO" sz="14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Transformando Sueños en Realidad </a:t>
            </a:r>
            <a:endParaRPr lang="es-CO" sz="1400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  <a:p>
            <a:pPr algn="ctr">
              <a:lnSpc>
                <a:spcPct val="100000"/>
              </a:lnSpc>
            </a:pPr>
            <a:r>
              <a:rPr lang="es-CO" sz="1400" b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charset="0"/>
                <a:ea typeface="Arial" charset="0"/>
                <a:cs typeface="Arial" charset="0"/>
              </a:rPr>
              <a:t> </a:t>
            </a:r>
            <a:endParaRPr lang="es-CO" b="1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21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161646" y="137408"/>
            <a:ext cx="638353" cy="638353"/>
          </a:xfrm>
          <a:prstGeom prst="rect">
            <a:avLst/>
          </a:prstGeom>
        </p:spPr>
      </p:pic>
      <p:sp>
        <p:nvSpPr>
          <p:cNvPr id="94" name="Rectángulo 93">
            <a:extLst>
              <a:ext uri="{FF2B5EF4-FFF2-40B4-BE49-F238E27FC236}">
                <a16:creationId xmlns:a16="http://schemas.microsoft.com/office/drawing/2014/main" id="{511C36A1-E95C-4B16-9ED5-EC60EC3197CB}"/>
              </a:ext>
            </a:extLst>
          </p:cNvPr>
          <p:cNvSpPr/>
          <p:nvPr/>
        </p:nvSpPr>
        <p:spPr>
          <a:xfrm>
            <a:off x="5399011" y="283271"/>
            <a:ext cx="2627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</a:t>
            </a:r>
            <a:r>
              <a:rPr lang="es-CO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eglas</a:t>
            </a:r>
            <a:r>
              <a:rPr lang="es-CO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del juego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855" y="1123824"/>
            <a:ext cx="7218290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7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478306" y="2115670"/>
            <a:ext cx="2467342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80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095195"/>
                </a:solidFill>
                <a:latin typeface="Arial" charset="0"/>
                <a:ea typeface="Arial" charset="0"/>
                <a:cs typeface="Arial" charset="0"/>
              </a:rPr>
              <a:t>1991</a:t>
            </a:r>
            <a:endParaRPr lang="es-ES_tradnl" sz="8000" b="1" dirty="0">
              <a:solidFill>
                <a:srgbClr val="095195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6" y="1559859"/>
            <a:ext cx="713718" cy="71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9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703290" y="318263"/>
            <a:ext cx="33134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Primer servidor web</a:t>
            </a:r>
            <a:endParaRPr lang="es-ES_tradnl" sz="24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294965" y="1308848"/>
            <a:ext cx="4679577" cy="3371030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 descr="Resultado de imagen para primer servidor we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951" y="1469761"/>
            <a:ext cx="4065603" cy="3049203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</p:spTree>
    <p:extLst>
      <p:ext uri="{BB962C8B-B14F-4D97-AF65-F5344CB8AC3E}">
        <p14:creationId xmlns:p14="http://schemas.microsoft.com/office/powerpoint/2010/main" val="19833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pic>
        <p:nvPicPr>
          <p:cNvPr id="10" name="Picture 2" descr="Resultado de imagen para terminator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228" y="1425826"/>
            <a:ext cx="3231896" cy="319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2716305" y="1255058"/>
            <a:ext cx="3621741" cy="3541059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971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2969677" y="2113724"/>
            <a:ext cx="35307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600" b="1" dirty="0" smtClean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Algo </a:t>
            </a:r>
            <a:r>
              <a:rPr lang="es-CO" sz="3600" b="1" dirty="0" smtClean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Cambio</a:t>
            </a:r>
            <a:endParaRPr lang="es-CO" sz="3600" b="1" dirty="0">
              <a:solidFill>
                <a:srgbClr val="7F2D82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9337" cy="155985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4491317" y="549096"/>
            <a:ext cx="4867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Hicieron las Cosas Diferentes</a:t>
            </a:r>
          </a:p>
        </p:txBody>
      </p:sp>
      <p:pic>
        <p:nvPicPr>
          <p:cNvPr id="10" name="Picture 4" descr="Resultado de imagen para escuchar">
            <a:extLst>
              <a:ext uri="{FF2B5EF4-FFF2-40B4-BE49-F238E27FC236}">
                <a16:creationId xmlns:a16="http://schemas.microsoft.com/office/drawing/2014/main" id="{AE2FFE7F-EC1C-4998-8148-6CCA8E71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316" y="1792943"/>
            <a:ext cx="3598747" cy="241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experimento">
            <a:extLst>
              <a:ext uri="{FF2B5EF4-FFF2-40B4-BE49-F238E27FC236}">
                <a16:creationId xmlns:a16="http://schemas.microsoft.com/office/drawing/2014/main" id="{24D7438B-4A4E-4F4E-9A65-E72DA647C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4" y="1792942"/>
            <a:ext cx="3830643" cy="241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70EE3CB-787C-DF46-B0DD-7F3430CAE9CE}"/>
              </a:ext>
            </a:extLst>
          </p:cNvPr>
          <p:cNvSpPr/>
          <p:nvPr/>
        </p:nvSpPr>
        <p:spPr>
          <a:xfrm>
            <a:off x="475129" y="1622613"/>
            <a:ext cx="8157883" cy="2770094"/>
          </a:xfrm>
          <a:prstGeom prst="rect">
            <a:avLst/>
          </a:prstGeom>
          <a:noFill/>
          <a:ln w="9525">
            <a:solidFill>
              <a:srgbClr val="94428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ED6D2-DCCD-4D68-B07C-E4703FFC8C1B}"/>
              </a:ext>
            </a:extLst>
          </p:cNvPr>
          <p:cNvSpPr txBox="1"/>
          <p:nvPr/>
        </p:nvSpPr>
        <p:spPr>
          <a:xfrm>
            <a:off x="1421106" y="4467258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Experimentaron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6A6AF5-D7D4-4359-8420-A1605252827C}"/>
              </a:ext>
            </a:extLst>
          </p:cNvPr>
          <p:cNvSpPr txBox="1"/>
          <p:nvPr/>
        </p:nvSpPr>
        <p:spPr>
          <a:xfrm>
            <a:off x="5279687" y="4467258"/>
            <a:ext cx="2820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>
                <a:solidFill>
                  <a:srgbClr val="7F2D82"/>
                </a:solidFill>
                <a:latin typeface="Arial" charset="0"/>
                <a:ea typeface="Arial" charset="0"/>
                <a:cs typeface="Arial" charset="0"/>
              </a:rPr>
              <a:t>Escucharon al cliente</a:t>
            </a:r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3741</TotalTime>
  <Words>236</Words>
  <Application>Microsoft Office PowerPoint</Application>
  <PresentationFormat>Presentación en pantalla (16:9)</PresentationFormat>
  <Paragraphs>74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38</vt:i4>
      </vt:variant>
    </vt:vector>
  </HeadingPairs>
  <TitlesOfParts>
    <vt:vector size="46" baseType="lpstr">
      <vt:lpstr>Arial</vt:lpstr>
      <vt:lpstr>Arial Black</vt:lpstr>
      <vt:lpstr>Arial Hebrew Scholar</vt:lpstr>
      <vt:lpstr>Calibri</vt:lpstr>
      <vt:lpstr>Calibri Light</vt:lpstr>
      <vt:lpstr>Tahoma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Rene</cp:lastModifiedBy>
  <cp:revision>153</cp:revision>
  <dcterms:created xsi:type="dcterms:W3CDTF">2018-10-03T21:01:56Z</dcterms:created>
  <dcterms:modified xsi:type="dcterms:W3CDTF">2018-11-16T14:13:13Z</dcterms:modified>
</cp:coreProperties>
</file>